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8" r:id="rId6"/>
    <p:sldId id="264" r:id="rId7"/>
    <p:sldId id="265" r:id="rId8"/>
    <p:sldId id="269" r:id="rId9"/>
    <p:sldId id="266" r:id="rId10"/>
    <p:sldId id="273" r:id="rId11"/>
    <p:sldId id="272" r:id="rId12"/>
    <p:sldId id="271" r:id="rId13"/>
    <p:sldId id="260" r:id="rId14"/>
    <p:sldId id="261" r:id="rId15"/>
    <p:sldId id="275" r:id="rId16"/>
    <p:sldId id="262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915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70" autoAdjust="0"/>
    <p:restoredTop sz="94673" autoAdjust="0"/>
  </p:normalViewPr>
  <p:slideViewPr>
    <p:cSldViewPr>
      <p:cViewPr>
        <p:scale>
          <a:sx n="100" d="100"/>
          <a:sy n="100" d="100"/>
        </p:scale>
        <p:origin x="-558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113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11671A-2554-4FCE-9A4C-E3F09A314211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E840C6-0271-48A3-AA95-AD1CBD2835D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4B32F-2581-41EA-A072-5552CAEC0AAE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002792-690B-451A-A286-59CC5D8C04E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02792-690B-451A-A286-59CC5D8C04E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02792-690B-451A-A286-59CC5D8C04E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51F23F7-80AF-4B7D-9712-19BBC485C01F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51F23F7-80AF-4B7D-9712-19BBC485C01F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51F23F7-80AF-4B7D-9712-19BBC485C01F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51F23F7-80AF-4B7D-9712-19BBC485C01F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90B7113-6184-4932-AD15-CF495D17C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Remote Controlled Transporter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ECE 403 - Design II - May 4, 2011</a:t>
            </a:r>
          </a:p>
          <a:p>
            <a:r>
              <a:rPr lang="en-US" dirty="0" smtClean="0"/>
              <a:t>Group: SD1101</a:t>
            </a:r>
          </a:p>
          <a:p>
            <a:r>
              <a:rPr lang="en-US" dirty="0" smtClean="0"/>
              <a:t>Members: Kyle Kraning, </a:t>
            </a:r>
            <a:r>
              <a:rPr lang="en-US" dirty="0" err="1" smtClean="0"/>
              <a:t>Tharidu</a:t>
            </a:r>
            <a:r>
              <a:rPr lang="en-US" dirty="0" smtClean="0"/>
              <a:t> </a:t>
            </a:r>
            <a:r>
              <a:rPr lang="en-US" dirty="0" err="1" smtClean="0"/>
              <a:t>Wickramaratne</a:t>
            </a:r>
            <a:r>
              <a:rPr lang="en-US" dirty="0" smtClean="0"/>
              <a:t>, Faisal </a:t>
            </a:r>
            <a:r>
              <a:rPr lang="en-US" dirty="0" err="1" smtClean="0"/>
              <a:t>Alshammari</a:t>
            </a:r>
            <a:endParaRPr lang="en-US" dirty="0" smtClean="0"/>
          </a:p>
          <a:p>
            <a:r>
              <a:rPr lang="en-US" dirty="0" smtClean="0"/>
              <a:t>Advisors: Dr. </a:t>
            </a:r>
            <a:r>
              <a:rPr lang="en-US" dirty="0" err="1" smtClean="0"/>
              <a:t>Yuvarajan</a:t>
            </a:r>
            <a:r>
              <a:rPr lang="en-US" dirty="0" smtClean="0"/>
              <a:t> and Jeff Erickson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200"/>
          </a:xfrm>
        </p:spPr>
        <p:txBody>
          <a:bodyPr/>
          <a:lstStyle/>
          <a:p>
            <a:r>
              <a:rPr lang="en-US" sz="2000" dirty="0" smtClean="0"/>
              <a:t>The stepper motor that we are using is a +12V unipolar stepper with 6 leads which can the motor with a PIC and 4 transistors.</a:t>
            </a:r>
          </a:p>
          <a:p>
            <a:r>
              <a:rPr lang="en-US" sz="2000" dirty="0" smtClean="0"/>
              <a:t>Here is the circuit diagram for the stepper motor: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548439"/>
            <a:ext cx="5334000" cy="3061786"/>
          </a:xfrm>
          <a:prstGeom prst="rect">
            <a:avLst/>
          </a:prstGeom>
          <a:ln w="2286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Technical Content (Cont.)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18644"/>
          <a:stretch>
            <a:fillRect/>
          </a:stretch>
        </p:blipFill>
        <p:spPr bwMode="auto">
          <a:xfrm>
            <a:off x="228600" y="1219200"/>
            <a:ext cx="2590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r="2509"/>
          <a:stretch>
            <a:fillRect/>
          </a:stretch>
        </p:blipFill>
        <p:spPr bwMode="auto">
          <a:xfrm>
            <a:off x="2971800" y="1143000"/>
            <a:ext cx="3200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 r="22449"/>
          <a:stretch>
            <a:fillRect/>
          </a:stretch>
        </p:blipFill>
        <p:spPr bwMode="auto">
          <a:xfrm>
            <a:off x="6248400" y="1066800"/>
            <a:ext cx="27432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3962400" y="285690"/>
            <a:ext cx="381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Stepper Motor Code</a:t>
            </a:r>
            <a:endParaRPr lang="en-US" sz="2000" b="1" dirty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285690"/>
            <a:ext cx="3429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444D2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/>
                <a:ea typeface="+mj-ea"/>
                <a:cs typeface="+mj-cs"/>
              </a:rPr>
              <a:t>Technical Content (Cont.)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629400" y="228600"/>
            <a:ext cx="1981200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Stepper Motor Flowchart </a:t>
            </a:r>
            <a:endParaRPr lang="en-US" sz="2000" b="1" dirty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3810000" y="152400"/>
            <a:ext cx="1371600" cy="533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Start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76600" y="990600"/>
            <a:ext cx="2438400" cy="762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Initialize Ports and set LCD display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76600" y="2209800"/>
            <a:ext cx="2362200" cy="762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Set subroutines and assign data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8" name="Diamond 7"/>
          <p:cNvSpPr/>
          <p:nvPr/>
        </p:nvSpPr>
        <p:spPr>
          <a:xfrm>
            <a:off x="3810000" y="3352800"/>
            <a:ext cx="1447800" cy="685800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Start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52800" y="4419600"/>
            <a:ext cx="2514600" cy="762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tx1"/>
                </a:solidFill>
              </a:rPr>
              <a:t>Move 200 steps forward, pauses, then 200 steps in reverse.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58000" y="3581400"/>
            <a:ext cx="16764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RB0 </a:t>
            </a:r>
            <a:r>
              <a:rPr lang="en-US" sz="1400" b="1" dirty="0" smtClean="0">
                <a:solidFill>
                  <a:schemeClr val="tx1"/>
                </a:solidFill>
              </a:rPr>
              <a:t>Depressed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58000" y="4267200"/>
            <a:ext cx="1676400" cy="685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Count appears on PORTB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934200" y="5334000"/>
            <a:ext cx="16764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Then the count will step slowly </a:t>
            </a:r>
            <a:endParaRPr lang="en-US" sz="1400" b="1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5400000">
            <a:off x="4420394" y="838200"/>
            <a:ext cx="15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4344194" y="19804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>
            <a:off x="4382294" y="31615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>
            <a:off x="4456906" y="42291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5486400" y="3733800"/>
            <a:ext cx="1219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5400000">
            <a:off x="7582694" y="40759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rot="5400000">
            <a:off x="7582694" y="51427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stCxn id="13" idx="2"/>
          </p:cNvCxnSpPr>
          <p:nvPr/>
        </p:nvCxnSpPr>
        <p:spPr>
          <a:xfrm rot="5400000">
            <a:off x="7620000" y="5943600"/>
            <a:ext cx="3048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>
            <a:off x="4114800" y="5638800"/>
            <a:ext cx="91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10800000">
            <a:off x="1905000" y="6096000"/>
            <a:ext cx="5867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10800000" flipV="1">
            <a:off x="685800" y="419100"/>
            <a:ext cx="3124200" cy="13335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rot="5400000">
            <a:off x="-1333500" y="3695700"/>
            <a:ext cx="3581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V="1">
            <a:off x="457200" y="1752600"/>
            <a:ext cx="228600" cy="1524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0800000">
            <a:off x="457200" y="5486400"/>
            <a:ext cx="1447800" cy="609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228600" y="228600"/>
            <a:ext cx="2976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444D2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/>
                <a:ea typeface="+mj-ea"/>
                <a:cs typeface="+mj-cs"/>
              </a:rPr>
              <a:t>Technical Content (Cont.)</a:t>
            </a:r>
            <a:endParaRPr lang="en-US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Status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Hardware still needed:</a:t>
            </a:r>
          </a:p>
          <a:p>
            <a:pPr lvl="1"/>
            <a:r>
              <a:rPr lang="en-US" dirty="0" smtClean="0"/>
              <a:t>Find a replacement H-bridge circuit ASAP</a:t>
            </a:r>
          </a:p>
          <a:p>
            <a:pPr lvl="1"/>
            <a:r>
              <a:rPr lang="en-US" dirty="0" smtClean="0"/>
              <a:t>Retractable antenna</a:t>
            </a:r>
          </a:p>
          <a:p>
            <a:pPr lvl="1"/>
            <a:r>
              <a:rPr lang="en-US" dirty="0" smtClean="0"/>
              <a:t>Current hardware is set up for 5V PIC</a:t>
            </a:r>
          </a:p>
          <a:p>
            <a:pPr lvl="2"/>
            <a:r>
              <a:rPr lang="en-US" dirty="0" smtClean="0"/>
              <a:t>3.3V PIC will come in this week, main circuit will need to be rebuilt around the 3.3V regulator (The schematic for this step is already completed)</a:t>
            </a:r>
          </a:p>
          <a:p>
            <a:pPr lvl="2"/>
            <a:r>
              <a:rPr lang="en-US" dirty="0" smtClean="0"/>
              <a:t>New PIC will need a </a:t>
            </a:r>
            <a:r>
              <a:rPr lang="en-US" dirty="0" err="1" smtClean="0"/>
              <a:t>bootloader</a:t>
            </a:r>
            <a:r>
              <a:rPr lang="en-US" dirty="0" smtClean="0"/>
              <a:t> installed</a:t>
            </a:r>
          </a:p>
          <a:p>
            <a:pPr lvl="3"/>
            <a:r>
              <a:rPr lang="en-US" dirty="0" smtClean="0"/>
              <a:t>PICSTART Plus Programmer (bottom right)</a:t>
            </a:r>
          </a:p>
          <a:p>
            <a:r>
              <a:rPr lang="en-US" dirty="0" smtClean="0"/>
              <a:t>Software started and/or waiting </a:t>
            </a:r>
            <a:r>
              <a:rPr lang="en-US" dirty="0" smtClean="0"/>
              <a:t>for final hardware design:</a:t>
            </a:r>
            <a:endParaRPr lang="en-US" dirty="0" smtClean="0"/>
          </a:p>
          <a:p>
            <a:pPr lvl="1"/>
            <a:r>
              <a:rPr lang="en-US" dirty="0" smtClean="0"/>
              <a:t>Stepper Motor (Started), H-Bridge PWM Control (Started), Proximity (Not Started), Automation (Not Started), Wireless (Not Started)</a:t>
            </a:r>
          </a:p>
          <a:p>
            <a:r>
              <a:rPr lang="en-US" dirty="0" smtClean="0"/>
              <a:t>Behind original schedule</a:t>
            </a:r>
          </a:p>
          <a:p>
            <a:pPr lvl="1"/>
            <a:r>
              <a:rPr lang="en-US" dirty="0" smtClean="0"/>
              <a:t>Hardware design changes and obtainment have caused delays</a:t>
            </a:r>
          </a:p>
          <a:p>
            <a:pPr lvl="2"/>
            <a:r>
              <a:rPr lang="en-US" dirty="0" smtClean="0"/>
              <a:t>Hardware delays have subsequently led to software delays</a:t>
            </a:r>
          </a:p>
          <a:p>
            <a:r>
              <a:rPr lang="en-US" dirty="0" smtClean="0"/>
              <a:t>Hardware Design</a:t>
            </a:r>
          </a:p>
          <a:p>
            <a:pPr lvl="1"/>
            <a:r>
              <a:rPr lang="en-US" dirty="0" smtClean="0"/>
              <a:t>Estimate 1 month to complete</a:t>
            </a:r>
          </a:p>
          <a:p>
            <a:pPr lvl="1"/>
            <a:r>
              <a:rPr lang="en-US" dirty="0" smtClean="0"/>
              <a:t>Prototype PCBs may be made at this point</a:t>
            </a:r>
          </a:p>
          <a:p>
            <a:r>
              <a:rPr lang="en-US" dirty="0" smtClean="0"/>
              <a:t>Software Design</a:t>
            </a:r>
          </a:p>
          <a:p>
            <a:pPr lvl="1"/>
            <a:r>
              <a:rPr lang="en-US" dirty="0" smtClean="0"/>
              <a:t>Design allows for continuous design improvement to demo day</a:t>
            </a:r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  <p:pic>
        <p:nvPicPr>
          <p:cNvPr id="6" name="Picture 2" descr="F:\Pictures\Senior Design 2\IMG_0757.JPG"/>
          <p:cNvPicPr>
            <a:picLocks noChangeAspect="1" noChangeArrowheads="1"/>
          </p:cNvPicPr>
          <p:nvPr/>
        </p:nvPicPr>
        <p:blipFill>
          <a:blip r:embed="rId2" cstate="print"/>
          <a:srcRect l="16168"/>
          <a:stretch>
            <a:fillRect/>
          </a:stretch>
        </p:blipFill>
        <p:spPr bwMode="auto">
          <a:xfrm>
            <a:off x="6324600" y="3962400"/>
            <a:ext cx="2420453" cy="2165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65424" y="1474618"/>
          <a:ext cx="6613152" cy="4539003"/>
        </p:xfrm>
        <a:graphic>
          <a:graphicData uri="http://schemas.openxmlformats.org/drawingml/2006/table">
            <a:tbl>
              <a:tblPr/>
              <a:tblGrid>
                <a:gridCol w="1454439"/>
                <a:gridCol w="784033"/>
                <a:gridCol w="709039"/>
                <a:gridCol w="892465"/>
                <a:gridCol w="880133"/>
                <a:gridCol w="948667"/>
                <a:gridCol w="944376"/>
              </a:tblGrid>
              <a:tr h="268801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Part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Quantity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Retail Cost (per)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Retail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Cost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Expected Cost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Spent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Expected Remaining Cost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151"/>
                    </a:solidFill>
                  </a:tcPr>
                </a:tc>
              </a:tr>
              <a:tr h="14327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PCB Fabrication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$50.00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$100.00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$100.00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$100.00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H-Bridge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$50.00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$50.00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$50.00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Controller Battery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$40.00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$40.00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$40.00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$40.00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Housing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NDSU Merchandise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Wire Pins/Connectors Misc.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Retracting Antenna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3.3V Voltage Regulator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$1.50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$6.00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$6.00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Stepper Motor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$50.00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$50.00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Wireless Transceiver (</a:t>
                      </a: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Linx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$15.47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$30.94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$30.94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$30.94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Misc Electrical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Motion Sensor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Misc. Capacitors/Resistors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Docking Station Mechanical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Wireless Transceiver (</a:t>
                      </a: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MicroChip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$9.95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$19.90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$19.90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$19.90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PIC18F4620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$7.68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$15.36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Control Joystick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$7.00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$14.00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Heat Sinks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$12.00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Power FETs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$1.10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$11.00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$11.00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$11.00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SP3T Switch (A211SYZQ04)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$5.27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$10.54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120V Transformer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Control Switches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$1.25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$7.50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TLE5205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$7.38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$7.38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$7.38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$7.38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14327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Wireless Antenna (433 MHz)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$3.47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$6.94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$6.94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$6.94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27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PIC18F45J10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$2.90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$5.80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$5.80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$5.80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MAX232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$1.16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$4.64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DB-9 Male Plug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$1.09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$4.36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Lift Height Potentiometer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$4.00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$4.00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5V Voltage Regulator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$0.68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$2.72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4327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6822" marR="6822" marT="682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$603.08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$367.96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$84.96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$283.00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8915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Original Estimate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$498.50 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822" marR="6822" marT="682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410200"/>
          </a:xfrm>
        </p:spPr>
        <p:txBody>
          <a:bodyPr>
            <a:normAutofit fontScale="40000" lnSpcReduction="20000"/>
          </a:bodyPr>
          <a:lstStyle/>
          <a:p>
            <a:pPr lvl="0"/>
            <a:r>
              <a:rPr lang="en-US" sz="5600" dirty="0" smtClean="0"/>
              <a:t>2</a:t>
            </a:r>
            <a:r>
              <a:rPr lang="en-US" sz="5600" baseline="30000" dirty="0" smtClean="0"/>
              <a:t>nd</a:t>
            </a:r>
            <a:r>
              <a:rPr lang="en-US" sz="5600" dirty="0" smtClean="0"/>
              <a:t> Semester</a:t>
            </a:r>
          </a:p>
          <a:p>
            <a:pPr>
              <a:buNone/>
            </a:pPr>
            <a:r>
              <a:rPr lang="en-US" dirty="0" smtClean="0"/>
              <a:t>                                                                                                                 </a:t>
            </a:r>
            <a:r>
              <a:rPr lang="en-US" b="1" u="sng" dirty="0" smtClean="0"/>
              <a:t>Week(s)</a:t>
            </a:r>
            <a:r>
              <a:rPr lang="en-US" b="1" dirty="0" smtClean="0"/>
              <a:t>	                            </a:t>
            </a:r>
            <a:r>
              <a:rPr lang="en-US" b="1" dirty="0" smtClean="0"/>
              <a:t>	     </a:t>
            </a:r>
            <a:r>
              <a:rPr lang="en-US" b="1" u="sng" dirty="0" smtClean="0"/>
              <a:t>Who  </a:t>
            </a:r>
            <a:endParaRPr lang="en-US" dirty="0" smtClean="0"/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Finish Hardware Design			           16,17,18			       All</a:t>
            </a:r>
          </a:p>
          <a:p>
            <a:pPr lvl="0"/>
            <a:r>
              <a:rPr lang="en-US" dirty="0" smtClean="0"/>
              <a:t>Develop </a:t>
            </a:r>
            <a:r>
              <a:rPr lang="en-US" dirty="0" smtClean="0"/>
              <a:t>Wireless Subroutines		             </a:t>
            </a:r>
            <a:r>
              <a:rPr lang="en-US" dirty="0" smtClean="0"/>
              <a:t>16,17</a:t>
            </a:r>
            <a:r>
              <a:rPr lang="en-US" dirty="0" smtClean="0"/>
              <a:t>	</a:t>
            </a:r>
            <a:r>
              <a:rPr lang="en-US" dirty="0" smtClean="0"/>
              <a:t>		 </a:t>
            </a:r>
            <a:r>
              <a:rPr lang="en-US" dirty="0" smtClean="0"/>
              <a:t>Kyle/Faisal</a:t>
            </a:r>
            <a:r>
              <a:rPr lang="en-US" dirty="0" smtClean="0"/>
              <a:t>	</a:t>
            </a:r>
          </a:p>
          <a:p>
            <a:pPr lvl="0"/>
            <a:r>
              <a:rPr lang="en-US" dirty="0" smtClean="0"/>
              <a:t>Develop Autonomous Routine                                                           </a:t>
            </a:r>
            <a:r>
              <a:rPr lang="en-US" dirty="0" smtClean="0"/>
              <a:t>17,18</a:t>
            </a:r>
            <a:r>
              <a:rPr lang="en-US" dirty="0" smtClean="0"/>
              <a:t>	 		  </a:t>
            </a:r>
            <a:r>
              <a:rPr lang="en-US" dirty="0" smtClean="0"/>
              <a:t>     </a:t>
            </a:r>
            <a:r>
              <a:rPr lang="en-US" dirty="0" smtClean="0"/>
              <a:t>All	</a:t>
            </a:r>
          </a:p>
          <a:p>
            <a:pPr lvl="0"/>
            <a:r>
              <a:rPr lang="en-US" dirty="0" smtClean="0"/>
              <a:t>Continue PCB </a:t>
            </a:r>
            <a:r>
              <a:rPr lang="en-US" dirty="0" smtClean="0"/>
              <a:t>Layout in </a:t>
            </a:r>
            <a:r>
              <a:rPr lang="en-US" dirty="0" err="1" smtClean="0"/>
              <a:t>Ultiboard</a:t>
            </a:r>
            <a:r>
              <a:rPr lang="en-US" dirty="0" smtClean="0"/>
              <a:t>		                17			   </a:t>
            </a:r>
            <a:r>
              <a:rPr lang="en-US" dirty="0" smtClean="0"/>
              <a:t>  </a:t>
            </a:r>
            <a:r>
              <a:rPr lang="en-US" dirty="0" smtClean="0"/>
              <a:t>Faisal	</a:t>
            </a:r>
          </a:p>
          <a:p>
            <a:pPr lvl="0"/>
            <a:r>
              <a:rPr lang="en-US" dirty="0" smtClean="0"/>
              <a:t>Finalize PCB Layout in </a:t>
            </a:r>
            <a:r>
              <a:rPr lang="en-US" dirty="0" err="1" smtClean="0"/>
              <a:t>Ultiboard</a:t>
            </a:r>
            <a:r>
              <a:rPr lang="en-US" dirty="0" smtClean="0"/>
              <a:t>                                                      17,18			    </a:t>
            </a:r>
            <a:r>
              <a:rPr lang="en-US" dirty="0" smtClean="0"/>
              <a:t>  Kyle</a:t>
            </a:r>
            <a:r>
              <a:rPr lang="en-US" dirty="0" smtClean="0"/>
              <a:t>	</a:t>
            </a:r>
          </a:p>
          <a:p>
            <a:r>
              <a:rPr lang="en-US" dirty="0" smtClean="0"/>
              <a:t>Mill Circuit Board                                                                                 18			    </a:t>
            </a:r>
            <a:r>
              <a:rPr lang="en-US" dirty="0" smtClean="0"/>
              <a:t>   All</a:t>
            </a:r>
            <a:r>
              <a:rPr lang="en-US" dirty="0" smtClean="0"/>
              <a:t>	</a:t>
            </a:r>
          </a:p>
          <a:p>
            <a:r>
              <a:rPr lang="en-US" dirty="0" smtClean="0"/>
              <a:t>Assemble Circuit Board                                                                    </a:t>
            </a:r>
            <a:r>
              <a:rPr lang="en-US" dirty="0" smtClean="0"/>
              <a:t>  </a:t>
            </a:r>
            <a:r>
              <a:rPr lang="en-US" dirty="0" smtClean="0"/>
              <a:t>19,20                                                             </a:t>
            </a:r>
            <a:r>
              <a:rPr lang="en-US" dirty="0" smtClean="0"/>
              <a:t>  All</a:t>
            </a:r>
            <a:endParaRPr lang="en-US" dirty="0" smtClean="0"/>
          </a:p>
          <a:p>
            <a:r>
              <a:rPr lang="en-US" dirty="0" smtClean="0"/>
              <a:t>Troubleshoot/Test Milled Board 		                21	                                                         </a:t>
            </a:r>
            <a:r>
              <a:rPr lang="en-US" dirty="0" smtClean="0"/>
              <a:t>   All</a:t>
            </a:r>
            <a:r>
              <a:rPr lang="en-US" dirty="0" smtClean="0"/>
              <a:t>	</a:t>
            </a:r>
          </a:p>
          <a:p>
            <a:r>
              <a:rPr lang="en-US" dirty="0" smtClean="0"/>
              <a:t>Revise Circuitry                                                                                  </a:t>
            </a:r>
            <a:r>
              <a:rPr lang="en-US" dirty="0" smtClean="0"/>
              <a:t>22,23                                                               All</a:t>
            </a:r>
            <a:r>
              <a:rPr lang="en-US" dirty="0" smtClean="0"/>
              <a:t>	</a:t>
            </a:r>
          </a:p>
          <a:p>
            <a:pPr lvl="0"/>
            <a:r>
              <a:rPr lang="en-US" dirty="0" smtClean="0"/>
              <a:t>Order PCB                                                                                            24                                                               </a:t>
            </a:r>
            <a:r>
              <a:rPr lang="en-US" dirty="0" smtClean="0"/>
              <a:t>   </a:t>
            </a:r>
            <a:r>
              <a:rPr lang="en-US" dirty="0" smtClean="0"/>
              <a:t>All	</a:t>
            </a:r>
          </a:p>
          <a:p>
            <a:r>
              <a:rPr lang="en-US" dirty="0" smtClean="0"/>
              <a:t>Assemble Ordered PCB                                                                      25,26                                                               All</a:t>
            </a:r>
          </a:p>
          <a:p>
            <a:r>
              <a:rPr lang="en-US" dirty="0" smtClean="0"/>
              <a:t>Revise Code			            25,26,27			       All</a:t>
            </a:r>
          </a:p>
          <a:p>
            <a:r>
              <a:rPr lang="en-US" dirty="0" smtClean="0"/>
              <a:t>Finish Housing/Protection		              27,28		   	    </a:t>
            </a:r>
            <a:r>
              <a:rPr lang="en-US" dirty="0" err="1" smtClean="0"/>
              <a:t>Tharidu</a:t>
            </a:r>
            <a:endParaRPr lang="en-US" dirty="0" smtClean="0"/>
          </a:p>
          <a:p>
            <a:r>
              <a:rPr lang="en-US" dirty="0" smtClean="0"/>
              <a:t>Test and Fix </a:t>
            </a:r>
            <a:r>
              <a:rPr lang="en-US" dirty="0" smtClean="0"/>
              <a:t>PCB/System                                                                    27,28                                                               All</a:t>
            </a:r>
          </a:p>
          <a:p>
            <a:r>
              <a:rPr lang="en-US" dirty="0" smtClean="0"/>
              <a:t>Demo Day			                28			        All</a:t>
            </a:r>
            <a:endParaRPr lang="en-US" dirty="0" smtClean="0"/>
          </a:p>
          <a:p>
            <a:r>
              <a:rPr lang="en-US" dirty="0" smtClean="0"/>
              <a:t>Prepare </a:t>
            </a:r>
            <a:r>
              <a:rPr lang="en-US" dirty="0" smtClean="0"/>
              <a:t>Final Documentation                                                             </a:t>
            </a:r>
            <a:r>
              <a:rPr lang="en-US" dirty="0" smtClean="0"/>
              <a:t> 28,30                                                               </a:t>
            </a:r>
            <a:r>
              <a:rPr lang="en-US" dirty="0" smtClean="0"/>
              <a:t>All	</a:t>
            </a:r>
          </a:p>
          <a:p>
            <a:r>
              <a:rPr lang="en-US" dirty="0" smtClean="0"/>
              <a:t>Final Presentation 		                                          31                                                                   All			</a:t>
            </a:r>
          </a:p>
          <a:p>
            <a:pPr>
              <a:buNone/>
            </a:pPr>
            <a:r>
              <a:rPr lang="en-US" dirty="0" smtClean="0"/>
              <a:t>								</a:t>
            </a:r>
          </a:p>
          <a:p>
            <a:pPr>
              <a:buNone/>
            </a:pPr>
            <a:r>
              <a:rPr lang="en-US" dirty="0" smtClean="0"/>
              <a:t>									</a:t>
            </a:r>
          </a:p>
          <a:p>
            <a:pPr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Project entails many of the areas studied in upper-level EE:</a:t>
            </a:r>
          </a:p>
          <a:p>
            <a:pPr lvl="1"/>
            <a:r>
              <a:rPr lang="en-US" sz="2400" dirty="0" smtClean="0"/>
              <a:t>Embedded Systems, Communications, Power Electronics, Motors, Robotics and Project Management</a:t>
            </a:r>
          </a:p>
          <a:p>
            <a:r>
              <a:rPr lang="en-US" sz="2800" dirty="0" err="1" smtClean="0"/>
              <a:t>Overengineering</a:t>
            </a:r>
            <a:r>
              <a:rPr lang="en-US" sz="2800" dirty="0" smtClean="0"/>
              <a:t>: Constant design improvements cause delays</a:t>
            </a:r>
          </a:p>
          <a:p>
            <a:pPr lvl="1"/>
            <a:r>
              <a:rPr lang="en-US" sz="2400" dirty="0" smtClean="0"/>
              <a:t>Eventually need to stop designing and just build</a:t>
            </a:r>
          </a:p>
          <a:p>
            <a:pPr lvl="1"/>
            <a:r>
              <a:rPr lang="en-US" sz="2400" dirty="0" smtClean="0"/>
              <a:t>Enforce timelines and due dates</a:t>
            </a:r>
          </a:p>
          <a:p>
            <a:pPr lvl="1"/>
            <a:r>
              <a:rPr lang="en-US" sz="2400" dirty="0" smtClean="0"/>
              <a:t>Redesign has lowered expected cost</a:t>
            </a:r>
            <a:endParaRPr lang="en-US" sz="24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Contact info:</a:t>
            </a:r>
          </a:p>
          <a:p>
            <a:pPr lvl="1"/>
            <a:r>
              <a:rPr lang="en-US" dirty="0" smtClean="0"/>
              <a:t>kyle.kraning.1@my.ndsu.edu</a:t>
            </a:r>
          </a:p>
          <a:p>
            <a:pPr lvl="1"/>
            <a:r>
              <a:rPr lang="en-US" dirty="0" smtClean="0"/>
              <a:t>tharidu.wickramaratne@ndsu.edu</a:t>
            </a:r>
          </a:p>
          <a:p>
            <a:pPr lvl="1"/>
            <a:r>
              <a:rPr lang="en-US" dirty="0" smtClean="0"/>
              <a:t>faisal.alshammari@ndsu.edu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91000" y="1371600"/>
            <a:ext cx="4800600" cy="4953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Previous senior design group SD0601 built a vehicle to carry and lift up to 60 pounds to table top height to assist those with limited capacity to lift </a:t>
            </a:r>
            <a:r>
              <a:rPr lang="en-US" dirty="0" smtClean="0"/>
              <a:t>objects</a:t>
            </a:r>
            <a:endParaRPr lang="en-US" dirty="0" smtClean="0"/>
          </a:p>
          <a:p>
            <a:r>
              <a:rPr lang="en-US" dirty="0" smtClean="0"/>
              <a:t>Their design involved a rather clunky tether control system and limited electronic capability due to the mechanical nature of their </a:t>
            </a:r>
            <a:r>
              <a:rPr lang="en-US" dirty="0" smtClean="0"/>
              <a:t>project</a:t>
            </a:r>
            <a:endParaRPr lang="en-US" dirty="0" smtClean="0"/>
          </a:p>
          <a:p>
            <a:r>
              <a:rPr lang="en-US" dirty="0" smtClean="0"/>
              <a:t>Enhanced electronics were desired for the vehicle</a:t>
            </a:r>
          </a:p>
          <a:p>
            <a:r>
              <a:rPr lang="en-US" dirty="0" smtClean="0"/>
              <a:t>Our group was tasked with adding wireless control, creating an autonomous routine and improving overall hardware and software</a:t>
            </a:r>
          </a:p>
          <a:p>
            <a:r>
              <a:rPr lang="en-US" dirty="0" smtClean="0"/>
              <a:t>Hardware design has seen a few delays  consequently leading to delays in software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1027" name="Picture 3" descr="Picture 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33474"/>
            <a:ext cx="3352800" cy="2515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81000" y="3810000"/>
            <a:ext cx="3505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SD0601 PCB in vehicle</a:t>
            </a:r>
            <a:endParaRPr lang="en-US" sz="1200" i="1" dirty="0"/>
          </a:p>
        </p:txBody>
      </p:sp>
      <p:pic>
        <p:nvPicPr>
          <p:cNvPr id="1028" name="Picture 4" descr="DSC003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4095702"/>
            <a:ext cx="2590800" cy="1941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81200" y="5971401"/>
            <a:ext cx="3505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SD0601 Vehicle</a:t>
            </a:r>
            <a:endParaRPr lang="en-US" sz="1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2800" b="1" dirty="0" smtClean="0"/>
              <a:t>Requirements originally set out for the project:</a:t>
            </a:r>
            <a:endParaRPr lang="en-US" sz="2000" b="1" dirty="0" smtClean="0"/>
          </a:p>
          <a:p>
            <a:pPr lvl="1"/>
            <a:r>
              <a:rPr lang="en-US" sz="2400" dirty="0" smtClean="0"/>
              <a:t>Removal of obsolete controller board and tethering system</a:t>
            </a:r>
            <a:endParaRPr lang="en-US" sz="1600" dirty="0" smtClean="0"/>
          </a:p>
          <a:p>
            <a:pPr lvl="1"/>
            <a:r>
              <a:rPr lang="en-US" sz="2400" dirty="0" smtClean="0"/>
              <a:t>Wireless communication</a:t>
            </a:r>
            <a:endParaRPr lang="en-US" sz="1600" dirty="0" smtClean="0"/>
          </a:p>
          <a:p>
            <a:pPr lvl="2"/>
            <a:r>
              <a:rPr lang="en-US" sz="2200" dirty="0" smtClean="0"/>
              <a:t>Two-way RF communication</a:t>
            </a:r>
          </a:p>
          <a:p>
            <a:pPr lvl="2"/>
            <a:r>
              <a:rPr lang="en-US" sz="2200" dirty="0" smtClean="0"/>
              <a:t>Control of vehicle movement, arm actuation and accessories</a:t>
            </a:r>
          </a:p>
          <a:p>
            <a:pPr lvl="2"/>
            <a:r>
              <a:rPr lang="en-US" sz="2200" dirty="0" smtClean="0"/>
              <a:t>Vehicle status feedback</a:t>
            </a:r>
          </a:p>
          <a:p>
            <a:pPr lvl="1"/>
            <a:r>
              <a:rPr lang="en-US" sz="2400" dirty="0" smtClean="0"/>
              <a:t>Redesign of motor control board</a:t>
            </a:r>
            <a:endParaRPr lang="en-US" sz="1600" dirty="0" smtClean="0"/>
          </a:p>
          <a:p>
            <a:pPr lvl="1"/>
            <a:r>
              <a:rPr lang="en-US" sz="2400" dirty="0" smtClean="0"/>
              <a:t>PWM control of motors using H-Bridge circuitry</a:t>
            </a:r>
          </a:p>
          <a:p>
            <a:pPr lvl="1"/>
            <a:r>
              <a:rPr lang="en-US" sz="2400" dirty="0" smtClean="0"/>
              <a:t>Demonstration routine in upper-ECE building hallway</a:t>
            </a:r>
            <a:endParaRPr lang="en-US" sz="1600" dirty="0" smtClean="0"/>
          </a:p>
          <a:p>
            <a:pPr lvl="2"/>
            <a:r>
              <a:rPr lang="en-US" sz="2200" dirty="0" smtClean="0"/>
              <a:t>Reprogrammable</a:t>
            </a:r>
          </a:p>
          <a:p>
            <a:pPr lvl="2"/>
            <a:r>
              <a:rPr lang="en-US" sz="2200" dirty="0" smtClean="0"/>
              <a:t>Motion activated</a:t>
            </a:r>
          </a:p>
          <a:p>
            <a:pPr lvl="2"/>
            <a:r>
              <a:rPr lang="en-US" sz="2200" dirty="0" smtClean="0"/>
              <a:t>Distance and directional sensing for location awareness</a:t>
            </a:r>
          </a:p>
          <a:p>
            <a:pPr lvl="2"/>
            <a:r>
              <a:rPr lang="en-US" sz="2200" dirty="0" smtClean="0"/>
              <a:t>Lift object with extendable antenna</a:t>
            </a:r>
          </a:p>
          <a:p>
            <a:pPr lvl="1"/>
            <a:r>
              <a:rPr lang="en-US" sz="2400" dirty="0" smtClean="0"/>
              <a:t>Master control switch </a:t>
            </a:r>
            <a:endParaRPr lang="en-US" sz="1600" dirty="0" smtClean="0"/>
          </a:p>
          <a:p>
            <a:pPr lvl="2"/>
            <a:r>
              <a:rPr lang="en-US" sz="2200" dirty="0" smtClean="0"/>
              <a:t>Wireless-control mode/Demonstration mode/Power off</a:t>
            </a:r>
          </a:p>
          <a:p>
            <a:pPr lvl="1"/>
            <a:r>
              <a:rPr lang="en-US" sz="2400" dirty="0" smtClean="0"/>
              <a:t>Docking station</a:t>
            </a:r>
            <a:endParaRPr lang="en-US" sz="1600" dirty="0" smtClean="0"/>
          </a:p>
          <a:p>
            <a:pPr lvl="2"/>
            <a:r>
              <a:rPr lang="en-US" sz="2200" dirty="0" smtClean="0"/>
              <a:t>Vehicle to be driven into charging dock</a:t>
            </a:r>
          </a:p>
          <a:p>
            <a:pPr lvl="2"/>
            <a:r>
              <a:rPr lang="en-US" sz="2200" dirty="0" smtClean="0"/>
              <a:t>115VAC source to charge onboard 12.6VDC battery</a:t>
            </a:r>
          </a:p>
          <a:p>
            <a:pPr lvl="1"/>
            <a:r>
              <a:rPr lang="en-US" sz="2400" dirty="0" smtClean="0"/>
              <a:t>Maximize battery life</a:t>
            </a:r>
            <a:endParaRPr lang="en-US" sz="1600" dirty="0" smtClean="0"/>
          </a:p>
          <a:p>
            <a:pPr lvl="2"/>
            <a:r>
              <a:rPr lang="en-US" sz="2200" dirty="0" smtClean="0"/>
              <a:t>Low-power mode for integrated circuits to conserve battery life and save power</a:t>
            </a:r>
          </a:p>
          <a:p>
            <a:pPr lvl="2"/>
            <a:r>
              <a:rPr lang="en-US" sz="2200" dirty="0" smtClean="0"/>
              <a:t>Optimize circuitry for extended run time</a:t>
            </a:r>
          </a:p>
          <a:p>
            <a:pPr lvl="1"/>
            <a:r>
              <a:rPr lang="en-US" sz="2400" dirty="0" smtClean="0"/>
              <a:t>Redesign of vehicle outer housing</a:t>
            </a:r>
            <a:endParaRPr lang="en-US" sz="16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4724400" cy="4843272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Common Base Circuitry</a:t>
            </a:r>
          </a:p>
          <a:p>
            <a:pPr lvl="1"/>
            <a:r>
              <a:rPr lang="en-US" sz="2400" dirty="0" smtClean="0"/>
              <a:t>PIC18F45J10 running at 40 MHz (10MHz XTAL x 4 (PLL)) at 3.3V</a:t>
            </a:r>
          </a:p>
          <a:p>
            <a:pPr lvl="1"/>
            <a:r>
              <a:rPr lang="en-US" sz="2400" dirty="0" smtClean="0"/>
              <a:t>Heartbeat indicator LED and reset switch for troubleshooting purposes</a:t>
            </a:r>
          </a:p>
          <a:p>
            <a:pPr lvl="1"/>
            <a:r>
              <a:rPr lang="en-US" sz="2400" dirty="0" smtClean="0"/>
              <a:t>Wireless module for PIC-PIC communication</a:t>
            </a:r>
          </a:p>
          <a:p>
            <a:pPr lvl="1"/>
            <a:r>
              <a:rPr lang="en-US" sz="2400" dirty="0" smtClean="0"/>
              <a:t>RS-232 adapter for in-circuit programming through HyperTerminal</a:t>
            </a:r>
          </a:p>
          <a:p>
            <a:pPr lvl="1"/>
            <a:r>
              <a:rPr lang="en-US" sz="2400" dirty="0" smtClean="0"/>
              <a:t>3.3V and 5V circuits per board</a:t>
            </a:r>
          </a:p>
          <a:p>
            <a:pPr lvl="1"/>
            <a:r>
              <a:rPr lang="en-US" sz="2400" dirty="0" smtClean="0"/>
              <a:t>3.3V PIC Ports can accept 5V input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</a:t>
            </a:r>
            <a:endParaRPr lang="en-US" dirty="0"/>
          </a:p>
        </p:txBody>
      </p:sp>
      <p:pic>
        <p:nvPicPr>
          <p:cNvPr id="4" name="Picture 3" descr="IMG_0711.JPG"/>
          <p:cNvPicPr>
            <a:picLocks noChangeAspect="1"/>
          </p:cNvPicPr>
          <p:nvPr/>
        </p:nvPicPr>
        <p:blipFill>
          <a:blip r:embed="rId3" cstate="print"/>
          <a:srcRect l="4284" t="9823" r="-684" b="15068"/>
          <a:stretch>
            <a:fillRect/>
          </a:stretch>
        </p:blipFill>
        <p:spPr>
          <a:xfrm>
            <a:off x="5410200" y="1272852"/>
            <a:ext cx="3428999" cy="2003748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r="6154" b="11538"/>
          <a:stretch>
            <a:fillRect/>
          </a:stretch>
        </p:blipFill>
        <p:spPr bwMode="auto">
          <a:xfrm>
            <a:off x="4876800" y="3581399"/>
            <a:ext cx="3962400" cy="298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General System Software Flowchart</a:t>
            </a:r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 (Cont.)</a:t>
            </a:r>
            <a:endParaRPr lang="en-US" dirty="0"/>
          </a:p>
        </p:txBody>
      </p:sp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2" cstate="print"/>
          <a:srcRect b="2470"/>
          <a:stretch>
            <a:fillRect/>
          </a:stretch>
        </p:blipFill>
        <p:spPr bwMode="auto">
          <a:xfrm>
            <a:off x="1905000" y="1981201"/>
            <a:ext cx="5867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Wireless Communication</a:t>
            </a:r>
          </a:p>
          <a:p>
            <a:pPr lvl="1"/>
            <a:r>
              <a:rPr lang="en-US" dirty="0" smtClean="0"/>
              <a:t>Microchip MRF24J40MA (2.4GHz) Module, IEEE 802.15.4</a:t>
            </a:r>
          </a:p>
          <a:p>
            <a:pPr lvl="1"/>
            <a:r>
              <a:rPr lang="en-US" dirty="0" smtClean="0"/>
              <a:t>Offset quadrature phase-shift keying (O-QPSK)</a:t>
            </a:r>
          </a:p>
          <a:p>
            <a:pPr lvl="1"/>
            <a:r>
              <a:rPr lang="en-US" dirty="0" smtClean="0"/>
              <a:t>Two-way communication</a:t>
            </a:r>
          </a:p>
          <a:p>
            <a:pPr lvl="1"/>
            <a:r>
              <a:rPr lang="en-US" dirty="0" smtClean="0"/>
              <a:t>3.3V Typical Operating Voltage</a:t>
            </a:r>
          </a:p>
          <a:p>
            <a:pPr lvl="1"/>
            <a:r>
              <a:rPr lang="en-US" dirty="0" smtClean="0"/>
              <a:t>Four wire SPI – Direct 3.3V PIC Interface</a:t>
            </a:r>
          </a:p>
          <a:p>
            <a:pPr lvl="1"/>
            <a:r>
              <a:rPr lang="en-US" dirty="0" smtClean="0"/>
              <a:t>PIC software initializes module on startup</a:t>
            </a:r>
          </a:p>
          <a:p>
            <a:pPr lvl="1"/>
            <a:r>
              <a:rPr lang="en-US" dirty="0" smtClean="0"/>
              <a:t>Data transmission at up to 625 kbps</a:t>
            </a:r>
          </a:p>
          <a:p>
            <a:pPr lvl="1"/>
            <a:r>
              <a:rPr lang="en-US" dirty="0" smtClean="0"/>
              <a:t>Automatic signal integrity validation</a:t>
            </a:r>
          </a:p>
          <a:p>
            <a:pPr lvl="1"/>
            <a:r>
              <a:rPr lang="en-US" dirty="0" smtClean="0"/>
              <a:t>Signal strength/quality indication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 (Cont.)</a:t>
            </a:r>
            <a:endParaRPr lang="en-US" dirty="0"/>
          </a:p>
        </p:txBody>
      </p:sp>
      <p:pic>
        <p:nvPicPr>
          <p:cNvPr id="4" name="Picture 3" descr="IMG_0752.JPG"/>
          <p:cNvPicPr>
            <a:picLocks noChangeAspect="1"/>
          </p:cNvPicPr>
          <p:nvPr/>
        </p:nvPicPr>
        <p:blipFill>
          <a:blip r:embed="rId2" cstate="print"/>
          <a:srcRect l="2500" t="10000" r="2500" b="6667"/>
          <a:stretch>
            <a:fillRect/>
          </a:stretch>
        </p:blipFill>
        <p:spPr>
          <a:xfrm>
            <a:off x="5715000" y="4495800"/>
            <a:ext cx="28956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5334000" cy="4525963"/>
          </a:xfrm>
        </p:spPr>
        <p:txBody>
          <a:bodyPr>
            <a:normAutofit/>
          </a:bodyPr>
          <a:lstStyle/>
          <a:p>
            <a:r>
              <a:rPr lang="en-US" b="1" dirty="0" smtClean="0"/>
              <a:t>H-Bridge Motor Control</a:t>
            </a:r>
          </a:p>
          <a:p>
            <a:pPr lvl="1"/>
            <a:r>
              <a:rPr lang="en-US" dirty="0" smtClean="0"/>
              <a:t>VNH2SP30-E Fully Integrated H-Bridge Motor Driver</a:t>
            </a:r>
          </a:p>
          <a:p>
            <a:pPr lvl="1"/>
            <a:r>
              <a:rPr lang="en-US" dirty="0" smtClean="0"/>
              <a:t>Driver out of stock at all online electronics suppliers</a:t>
            </a:r>
          </a:p>
          <a:p>
            <a:pPr lvl="2"/>
            <a:r>
              <a:rPr lang="en-US" dirty="0" smtClean="0"/>
              <a:t>We had already made SMT boards to interface to breadboard</a:t>
            </a:r>
          </a:p>
          <a:p>
            <a:pPr lvl="2"/>
            <a:r>
              <a:rPr lang="en-US" dirty="0" smtClean="0"/>
              <a:t>Chip will likely not come back into stock</a:t>
            </a:r>
          </a:p>
          <a:p>
            <a:pPr lvl="2"/>
            <a:r>
              <a:rPr lang="en-US" dirty="0" smtClean="0"/>
              <a:t>Difficult to find another cost-effective chip that can handle load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 (Cont.)</a:t>
            </a:r>
            <a:endParaRPr lang="en-US" dirty="0"/>
          </a:p>
        </p:txBody>
      </p:sp>
      <p:pic>
        <p:nvPicPr>
          <p:cNvPr id="4" name="Picture 3" descr="IMG_07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3733800"/>
            <a:ext cx="3200400" cy="2400300"/>
          </a:xfrm>
          <a:prstGeom prst="rect">
            <a:avLst/>
          </a:prstGeom>
        </p:spPr>
      </p:pic>
      <p:pic>
        <p:nvPicPr>
          <p:cNvPr id="5" name="Picture 4" descr="IMG_07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1447800"/>
            <a:ext cx="2641600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373563"/>
          </a:xfrm>
        </p:spPr>
        <p:txBody>
          <a:bodyPr>
            <a:normAutofit/>
          </a:bodyPr>
          <a:lstStyle/>
          <a:p>
            <a:r>
              <a:rPr lang="en-US" b="1" dirty="0" smtClean="0"/>
              <a:t>Recharging Dock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 (Cont.)</a:t>
            </a:r>
            <a:endParaRPr lang="en-US" dirty="0"/>
          </a:p>
        </p:txBody>
      </p:sp>
      <p:pic>
        <p:nvPicPr>
          <p:cNvPr id="4" name="Picture 3" descr="IMG_0720.JPG"/>
          <p:cNvPicPr>
            <a:picLocks noChangeAspect="1"/>
          </p:cNvPicPr>
          <p:nvPr/>
        </p:nvPicPr>
        <p:blipFill>
          <a:blip r:embed="rId2" cstate="print"/>
          <a:srcRect l="8491" r="3774" b="1887"/>
          <a:stretch>
            <a:fillRect/>
          </a:stretch>
        </p:blipFill>
        <p:spPr>
          <a:xfrm>
            <a:off x="7086600" y="3810000"/>
            <a:ext cx="1905000" cy="2819400"/>
          </a:xfrm>
          <a:prstGeom prst="rect">
            <a:avLst/>
          </a:prstGeom>
        </p:spPr>
      </p:pic>
      <p:pic>
        <p:nvPicPr>
          <p:cNvPr id="5" name="Picture 4" descr="IMG_07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5400" y="1371600"/>
            <a:ext cx="3835400" cy="2286000"/>
          </a:xfrm>
          <a:prstGeom prst="rect">
            <a:avLst/>
          </a:prstGeom>
        </p:spPr>
      </p:pic>
      <p:pic>
        <p:nvPicPr>
          <p:cNvPr id="6" name="Picture 5" descr="IMG_07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3810000"/>
            <a:ext cx="1828800" cy="2819400"/>
          </a:xfrm>
          <a:prstGeom prst="rect">
            <a:avLst/>
          </a:prstGeom>
        </p:spPr>
      </p:pic>
      <p:sp>
        <p:nvSpPr>
          <p:cNvPr id="7" name="Content Placeholder 1"/>
          <p:cNvSpPr txBox="1">
            <a:spLocks/>
          </p:cNvSpPr>
          <p:nvPr/>
        </p:nvSpPr>
        <p:spPr>
          <a:xfrm>
            <a:off x="0" y="1752600"/>
            <a:ext cx="5105400" cy="5029200"/>
          </a:xfrm>
          <a:prstGeom prst="rect">
            <a:avLst/>
          </a:prstGeom>
        </p:spPr>
        <p:txBody>
          <a:bodyPr vert="horz">
            <a:normAutofit fontScale="47500" lnSpcReduction="2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itchFamily="34" charset="0"/>
              <a:buChar char="•"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Input voltage 120V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itchFamily="34" charset="0"/>
              <a:buChar char="•"/>
              <a:tabLst/>
              <a:defRPr/>
            </a:pPr>
            <a:r>
              <a:rPr lang="en-US" sz="2900" noProof="0" dirty="0" smtClean="0"/>
              <a:t>5A fuse for </a:t>
            </a:r>
            <a:r>
              <a:rPr lang="en-US" sz="2900" dirty="0" smtClean="0"/>
              <a:t>circuit protection</a:t>
            </a:r>
            <a:endParaRPr kumimoji="0" lang="en-US" sz="2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Arial" pitchFamily="34" charset="0"/>
              <a:buChar char="•"/>
            </a:pPr>
            <a:r>
              <a:rPr lang="en-US" sz="2900" noProof="0" dirty="0" smtClean="0"/>
              <a:t>Step down transformer and full bridge </a:t>
            </a:r>
            <a:r>
              <a:rPr lang="en-US" sz="2900" dirty="0" smtClean="0"/>
              <a:t>rectifier</a:t>
            </a:r>
            <a:r>
              <a:rPr lang="en-US" sz="2900" noProof="0" dirty="0" smtClean="0"/>
              <a:t> used to get 17V DC out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Arial" pitchFamily="34" charset="0"/>
              <a:buChar char="•"/>
            </a:pPr>
            <a:r>
              <a:rPr lang="en-US" sz="2900" noProof="0" dirty="0" smtClean="0"/>
              <a:t>L200C chip prevents the battery without over charging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Arial" pitchFamily="34" charset="0"/>
              <a:buChar char="•"/>
            </a:pPr>
            <a:r>
              <a:rPr kumimoji="0" lang="en-US" sz="29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Output </a:t>
            </a:r>
            <a:r>
              <a:rPr lang="en-US" sz="2900" dirty="0" smtClean="0"/>
              <a:t>of the circuit goes to the station that shown on the picture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Arial" pitchFamily="34" charset="0"/>
              <a:buChar char="•"/>
            </a:pPr>
            <a:r>
              <a:rPr lang="en-US" sz="2900" dirty="0" smtClean="0"/>
              <a:t>There is a sensor on the robot and it will detect the station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Arial" pitchFamily="34" charset="0"/>
              <a:buChar char="•"/>
            </a:pPr>
            <a:r>
              <a:rPr lang="en-US" sz="2900" dirty="0" smtClean="0"/>
              <a:t>The PIC is programmed to go and touched the two metal bars on the station.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Arial" pitchFamily="34" charset="0"/>
              <a:buChar char="•"/>
            </a:pPr>
            <a:r>
              <a:rPr lang="en-US" sz="2900" dirty="0" smtClean="0"/>
              <a:t>Once it gets the 14.2V the motors shutoff till the battery get charged 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Arial" pitchFamily="34" charset="0"/>
              <a:buChar char="•"/>
            </a:pPr>
            <a:endParaRPr lang="en-US" sz="2900" dirty="0" smtClean="0"/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en-US" sz="3400" b="1" dirty="0" smtClean="0"/>
              <a:t>	Final Design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</a:pPr>
            <a:endParaRPr lang="en-US" sz="2900" b="1" dirty="0" smtClean="0"/>
          </a:p>
          <a:p>
            <a:pPr marL="566928" indent="-457200">
              <a:spcBef>
                <a:spcPts val="400"/>
              </a:spcBef>
              <a:buClr>
                <a:schemeClr val="accent1"/>
              </a:buClr>
              <a:buSzPct val="68000"/>
              <a:buFont typeface="Arial" pitchFamily="34" charset="0"/>
              <a:buChar char="•"/>
            </a:pPr>
            <a:r>
              <a:rPr lang="en-US" sz="2900" dirty="0" smtClean="0"/>
              <a:t>We going to have a LCD display on the station that controlled by a PIC. </a:t>
            </a:r>
          </a:p>
          <a:p>
            <a:pPr marL="566928" indent="-457200">
              <a:spcBef>
                <a:spcPts val="400"/>
              </a:spcBef>
              <a:buClr>
                <a:schemeClr val="accent1"/>
              </a:buClr>
              <a:buSzPct val="68000"/>
              <a:buFont typeface="Arial" pitchFamily="34" charset="0"/>
              <a:buChar char="•"/>
            </a:pPr>
            <a:r>
              <a:rPr lang="en-US" sz="2900" dirty="0" smtClean="0"/>
              <a:t>It will show the current charging process like how much percentage left be fully charged and how much time take to get it done.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</a:pPr>
            <a:endParaRPr lang="en-US" sz="2100" dirty="0" smtClean="0"/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</a:pPr>
            <a:endParaRPr lang="en-US" sz="2100" b="1" dirty="0" smtClean="0"/>
          </a:p>
          <a:p>
            <a:pPr marL="452628" lvl="0" indent="-342900">
              <a:spcBef>
                <a:spcPts val="400"/>
              </a:spcBef>
              <a:buClr>
                <a:schemeClr val="accent1"/>
              </a:buClr>
              <a:buSzPct val="68000"/>
              <a:buFont typeface="+mj-lt"/>
              <a:buAutoNum type="arabicPeriod"/>
            </a:pPr>
            <a:endParaRPr lang="en-US" sz="1600" dirty="0" smtClean="0"/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Arial" pitchFamily="34" charset="0"/>
              <a:buChar char="•"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en-US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6858000" cy="4525963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Autonomy</a:t>
            </a:r>
          </a:p>
          <a:p>
            <a:pPr lvl="1"/>
            <a:r>
              <a:rPr lang="en-US" dirty="0" smtClean="0"/>
              <a:t>PING)))™ Ultrasonic Distance Sensor</a:t>
            </a:r>
          </a:p>
          <a:p>
            <a:pPr lvl="1"/>
            <a:r>
              <a:rPr lang="en-US" dirty="0" smtClean="0"/>
              <a:t>Range of 2cm to 3m</a:t>
            </a:r>
          </a:p>
          <a:p>
            <a:pPr lvl="1"/>
            <a:r>
              <a:rPr lang="en-US" dirty="0" smtClean="0"/>
              <a:t>Single TTL I/O port for distance calculation</a:t>
            </a:r>
          </a:p>
          <a:p>
            <a:pPr lvl="1"/>
            <a:r>
              <a:rPr lang="en-US" dirty="0" smtClean="0"/>
              <a:t>Sensor is mounted on a stepper motor</a:t>
            </a:r>
          </a:p>
          <a:p>
            <a:pPr lvl="2"/>
            <a:r>
              <a:rPr lang="en-US" dirty="0" smtClean="0"/>
              <a:t>Microcontroller can aim sensor</a:t>
            </a:r>
          </a:p>
          <a:p>
            <a:pPr lvl="2"/>
            <a:r>
              <a:rPr lang="en-US" dirty="0" smtClean="0"/>
              <a:t>Distance is then calculated</a:t>
            </a:r>
          </a:p>
          <a:p>
            <a:pPr lvl="1"/>
            <a:r>
              <a:rPr lang="en-US" dirty="0" smtClean="0"/>
              <a:t>Considering an IC compass for direction sensing</a:t>
            </a:r>
          </a:p>
          <a:p>
            <a:pPr lvl="2"/>
            <a:r>
              <a:rPr lang="en-US" dirty="0" smtClean="0"/>
              <a:t>Concern over motor magnetic interference</a:t>
            </a:r>
          </a:p>
          <a:p>
            <a:pPr lvl="1"/>
            <a:r>
              <a:rPr lang="en-US" dirty="0" smtClean="0"/>
              <a:t>Software determines direction of robot travel</a:t>
            </a:r>
          </a:p>
          <a:p>
            <a:pPr lvl="2"/>
            <a:r>
              <a:rPr lang="en-US" dirty="0" smtClean="0"/>
              <a:t>Compass, distance and a charging station homing beacon used to calculate direction of robot travel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Content (Cont.)</a:t>
            </a:r>
            <a:endParaRPr lang="en-US" dirty="0"/>
          </a:p>
        </p:txBody>
      </p:sp>
      <p:pic>
        <p:nvPicPr>
          <p:cNvPr id="4" name="Picture 3" descr="IMG_0732.JPG"/>
          <p:cNvPicPr>
            <a:picLocks noChangeAspect="1"/>
          </p:cNvPicPr>
          <p:nvPr/>
        </p:nvPicPr>
        <p:blipFill>
          <a:blip r:embed="rId2" cstate="print"/>
          <a:srcRect l="16407" t="10938" r="14453" b="15625"/>
          <a:stretch>
            <a:fillRect/>
          </a:stretch>
        </p:blipFill>
        <p:spPr>
          <a:xfrm>
            <a:off x="6477000" y="1676400"/>
            <a:ext cx="2435158" cy="1939872"/>
          </a:xfrm>
          <a:prstGeom prst="rect">
            <a:avLst/>
          </a:prstGeom>
        </p:spPr>
      </p:pic>
      <p:pic>
        <p:nvPicPr>
          <p:cNvPr id="5" name="Picture 4" descr="IMG_07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6705600" y="4267200"/>
            <a:ext cx="24384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912</TotalTime>
  <Words>1311</Words>
  <Application>Microsoft Office PowerPoint</Application>
  <PresentationFormat>On-screen Show (4:3)</PresentationFormat>
  <Paragraphs>409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Concourse</vt:lpstr>
      <vt:lpstr>Remote Controlled Transporter</vt:lpstr>
      <vt:lpstr>Introduction</vt:lpstr>
      <vt:lpstr>Requirements</vt:lpstr>
      <vt:lpstr>Technical Content</vt:lpstr>
      <vt:lpstr>Technical Content (Cont.)</vt:lpstr>
      <vt:lpstr>Technical Content (Cont.)</vt:lpstr>
      <vt:lpstr>Technical Content (Cont.)</vt:lpstr>
      <vt:lpstr>Technical Content (Cont.)</vt:lpstr>
      <vt:lpstr>Technical Content (Cont.)</vt:lpstr>
      <vt:lpstr>Technical Content (Cont.)</vt:lpstr>
      <vt:lpstr>Slide 11</vt:lpstr>
      <vt:lpstr>Slide 12</vt:lpstr>
      <vt:lpstr>Project Status</vt:lpstr>
      <vt:lpstr>Budget</vt:lpstr>
      <vt:lpstr>Timeline</vt:lpstr>
      <vt:lpstr>Summary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Remote Controlled Transporter</dc:title>
  <dc:creator>Kyle</dc:creator>
  <cp:lastModifiedBy>kyle.kraning</cp:lastModifiedBy>
  <cp:revision>182</cp:revision>
  <dcterms:created xsi:type="dcterms:W3CDTF">2011-05-03T01:55:22Z</dcterms:created>
  <dcterms:modified xsi:type="dcterms:W3CDTF">2011-05-04T16:08:19Z</dcterms:modified>
</cp:coreProperties>
</file>